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72" r:id="rId2"/>
    <p:sldId id="258" r:id="rId3"/>
    <p:sldId id="262" r:id="rId4"/>
    <p:sldId id="265" r:id="rId5"/>
    <p:sldId id="266" r:id="rId6"/>
    <p:sldId id="263" r:id="rId7"/>
    <p:sldId id="267" r:id="rId8"/>
    <p:sldId id="268" r:id="rId9"/>
    <p:sldId id="273" r:id="rId10"/>
    <p:sldId id="274" r:id="rId11"/>
    <p:sldId id="275" r:id="rId12"/>
    <p:sldId id="276" r:id="rId13"/>
    <p:sldId id="279" r:id="rId14"/>
    <p:sldId id="277" r:id="rId15"/>
    <p:sldId id="259" r:id="rId16"/>
    <p:sldId id="257" r:id="rId17"/>
    <p:sldId id="260" r:id="rId18"/>
    <p:sldId id="26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10FEFD-091C-42C0-9588-606D60F48E5D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90B5186-10AE-4B19-A3FE-0ECF0971563A}">
      <dgm:prSet phldrT="[Texto]"/>
      <dgm:spPr/>
      <dgm:t>
        <a:bodyPr/>
        <a:lstStyle/>
        <a:p>
          <a:r>
            <a:rPr lang="es-ES" dirty="0" smtClean="0"/>
            <a:t>Objetivo General</a:t>
          </a:r>
          <a:endParaRPr lang="es-ES" dirty="0"/>
        </a:p>
      </dgm:t>
    </dgm:pt>
    <dgm:pt modelId="{B065A555-78C1-4D47-9509-33F095AA57C7}" type="parTrans" cxnId="{9E4B7CB3-538A-4BD2-AD0A-2F0C3559A963}">
      <dgm:prSet/>
      <dgm:spPr/>
      <dgm:t>
        <a:bodyPr/>
        <a:lstStyle/>
        <a:p>
          <a:endParaRPr lang="es-ES"/>
        </a:p>
      </dgm:t>
    </dgm:pt>
    <dgm:pt modelId="{0EB7BE63-17B2-45FC-B7AA-5E210FA6BB75}" type="sibTrans" cxnId="{9E4B7CB3-538A-4BD2-AD0A-2F0C3559A963}">
      <dgm:prSet/>
      <dgm:spPr/>
      <dgm:t>
        <a:bodyPr/>
        <a:lstStyle/>
        <a:p>
          <a:endParaRPr lang="es-ES"/>
        </a:p>
      </dgm:t>
    </dgm:pt>
    <dgm:pt modelId="{DE3C8CF3-CCE6-4DA9-BC51-D831010D1120}">
      <dgm:prSet phldrT="[Texto]"/>
      <dgm:spPr/>
      <dgm:t>
        <a:bodyPr/>
        <a:lstStyle/>
        <a:p>
          <a:pPr algn="ctr"/>
          <a:r>
            <a:rPr lang="es-ES" dirty="0" smtClean="0"/>
            <a:t>Implementar y analizar el funcionamiento de generadores de leyendas para imágenes simples con pocos sujetos y acciones.</a:t>
          </a:r>
          <a:endParaRPr lang="es-ES" dirty="0"/>
        </a:p>
      </dgm:t>
    </dgm:pt>
    <dgm:pt modelId="{68938282-C938-4375-A4B5-7D24A5128200}" type="parTrans" cxnId="{E6DF5839-D0D1-47A0-A8F3-57998F6EE1A1}">
      <dgm:prSet/>
      <dgm:spPr/>
      <dgm:t>
        <a:bodyPr/>
        <a:lstStyle/>
        <a:p>
          <a:endParaRPr lang="es-ES"/>
        </a:p>
      </dgm:t>
    </dgm:pt>
    <dgm:pt modelId="{D35E420E-F72E-4CFF-881A-03E1ADEAC49D}" type="sibTrans" cxnId="{E6DF5839-D0D1-47A0-A8F3-57998F6EE1A1}">
      <dgm:prSet/>
      <dgm:spPr/>
      <dgm:t>
        <a:bodyPr/>
        <a:lstStyle/>
        <a:p>
          <a:endParaRPr lang="es-ES"/>
        </a:p>
      </dgm:t>
    </dgm:pt>
    <dgm:pt modelId="{357CB102-25F3-489A-B9BF-44798C4850D0}">
      <dgm:prSet phldrT="[Texto]"/>
      <dgm:spPr/>
      <dgm:t>
        <a:bodyPr/>
        <a:lstStyle/>
        <a:p>
          <a:r>
            <a:rPr lang="es-ES" dirty="0" smtClean="0"/>
            <a:t>Objetivos Específicos</a:t>
          </a:r>
          <a:endParaRPr lang="es-ES" dirty="0"/>
        </a:p>
      </dgm:t>
    </dgm:pt>
    <dgm:pt modelId="{F8AE11C4-29C3-4CE4-8FE2-EC59AAB8EF73}" type="parTrans" cxnId="{D0D055AE-2CBA-4339-BB65-0EAED76C0196}">
      <dgm:prSet/>
      <dgm:spPr/>
      <dgm:t>
        <a:bodyPr/>
        <a:lstStyle/>
        <a:p>
          <a:endParaRPr lang="es-ES"/>
        </a:p>
      </dgm:t>
    </dgm:pt>
    <dgm:pt modelId="{DE7D0E0A-A86C-4C8D-B8D3-FC7BC0B980DA}" type="sibTrans" cxnId="{D0D055AE-2CBA-4339-BB65-0EAED76C0196}">
      <dgm:prSet/>
      <dgm:spPr/>
      <dgm:t>
        <a:bodyPr/>
        <a:lstStyle/>
        <a:p>
          <a:endParaRPr lang="es-ES"/>
        </a:p>
      </dgm:t>
    </dgm:pt>
    <dgm:pt modelId="{74D240D8-4E84-43E3-A51C-16F83143DA60}">
      <dgm:prSet phldrT="[Texto]"/>
      <dgm:spPr/>
      <dgm:t>
        <a:bodyPr/>
        <a:lstStyle/>
        <a:p>
          <a:pPr algn="ctr"/>
          <a:r>
            <a:rPr lang="es-CO" b="0" i="0" u="none" dirty="0" smtClean="0"/>
            <a:t>Poner </a:t>
          </a:r>
          <a:r>
            <a:rPr lang="es-CO" b="0" i="0" u="none" dirty="0" smtClean="0"/>
            <a:t>diferentes modelos pre-entrenados a prueba y verificar su desempeño.</a:t>
          </a:r>
          <a:endParaRPr lang="es-ES" dirty="0"/>
        </a:p>
      </dgm:t>
    </dgm:pt>
    <dgm:pt modelId="{8D28273C-4D5A-4886-9794-8765D5F8964B}" type="parTrans" cxnId="{F16BB679-5C2C-4848-8E92-6663E0E02220}">
      <dgm:prSet/>
      <dgm:spPr/>
      <dgm:t>
        <a:bodyPr/>
        <a:lstStyle/>
        <a:p>
          <a:endParaRPr lang="es-ES"/>
        </a:p>
      </dgm:t>
    </dgm:pt>
    <dgm:pt modelId="{8D352E3D-0C10-44AE-804E-DAFA33289F4E}" type="sibTrans" cxnId="{F16BB679-5C2C-4848-8E92-6663E0E02220}">
      <dgm:prSet/>
      <dgm:spPr/>
      <dgm:t>
        <a:bodyPr/>
        <a:lstStyle/>
        <a:p>
          <a:endParaRPr lang="es-ES"/>
        </a:p>
      </dgm:t>
    </dgm:pt>
    <dgm:pt modelId="{4907A1FD-DD8D-4AA9-923F-F0358663E8FE}">
      <dgm:prSet phldrT="[Texto]"/>
      <dgm:spPr/>
      <dgm:t>
        <a:bodyPr/>
        <a:lstStyle/>
        <a:p>
          <a:pPr algn="ctr"/>
          <a:r>
            <a:rPr lang="es-CO" b="0" i="0" u="none" dirty="0" smtClean="0"/>
            <a:t>Implementar </a:t>
          </a:r>
          <a:r>
            <a:rPr lang="es-CO" b="0" i="0" u="none" dirty="0" smtClean="0"/>
            <a:t>una métrica de evaluación similar a las de los modelos oficiales, para verificar que tan bueno es cada modelo.</a:t>
          </a:r>
          <a:endParaRPr lang="es-ES" dirty="0"/>
        </a:p>
      </dgm:t>
    </dgm:pt>
    <dgm:pt modelId="{4BBE576C-2BA6-4F90-8394-D4F9886C516A}" type="parTrans" cxnId="{3326738A-5719-495A-BAC6-C0C3C70D1AB5}">
      <dgm:prSet/>
      <dgm:spPr/>
      <dgm:t>
        <a:bodyPr/>
        <a:lstStyle/>
        <a:p>
          <a:endParaRPr lang="es-ES"/>
        </a:p>
      </dgm:t>
    </dgm:pt>
    <dgm:pt modelId="{1809D991-1B60-4FF6-996B-E69DE1577607}" type="sibTrans" cxnId="{3326738A-5719-495A-BAC6-C0C3C70D1AB5}">
      <dgm:prSet/>
      <dgm:spPr/>
      <dgm:t>
        <a:bodyPr/>
        <a:lstStyle/>
        <a:p>
          <a:endParaRPr lang="es-ES"/>
        </a:p>
      </dgm:t>
    </dgm:pt>
    <dgm:pt modelId="{4560F889-2FEF-428C-805D-3649BECDDA63}" type="pres">
      <dgm:prSet presAssocID="{EC10FEFD-091C-42C0-9588-606D60F48E5D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s-CO"/>
        </a:p>
      </dgm:t>
    </dgm:pt>
    <dgm:pt modelId="{EB1F4109-7AC3-4B68-888A-C732C1BD4161}" type="pres">
      <dgm:prSet presAssocID="{B90B5186-10AE-4B19-A3FE-0ECF0971563A}" presName="posSpace" presStyleCnt="0"/>
      <dgm:spPr/>
    </dgm:pt>
    <dgm:pt modelId="{1270DD53-D452-4216-A8C6-23DB6A2DAF1C}" type="pres">
      <dgm:prSet presAssocID="{B90B5186-10AE-4B19-A3FE-0ECF0971563A}" presName="vertFlow" presStyleCnt="0"/>
      <dgm:spPr/>
    </dgm:pt>
    <dgm:pt modelId="{C1A1B610-DB94-43BA-9AA6-6DD3279EA25B}" type="pres">
      <dgm:prSet presAssocID="{B90B5186-10AE-4B19-A3FE-0ECF0971563A}" presName="topSpace" presStyleCnt="0"/>
      <dgm:spPr/>
    </dgm:pt>
    <dgm:pt modelId="{2971B214-2419-4019-8710-486D8A0A3E2D}" type="pres">
      <dgm:prSet presAssocID="{B90B5186-10AE-4B19-A3FE-0ECF0971563A}" presName="firstComp" presStyleCnt="0"/>
      <dgm:spPr/>
    </dgm:pt>
    <dgm:pt modelId="{34B8EDEB-2520-43D9-9EC5-016DB26329FC}" type="pres">
      <dgm:prSet presAssocID="{B90B5186-10AE-4B19-A3FE-0ECF0971563A}" presName="firstChild" presStyleLbl="bgAccFollowNode1" presStyleIdx="0" presStyleCnt="3" custLinFactNeighborX="-1156" custLinFactNeighborY="23999"/>
      <dgm:spPr/>
      <dgm:t>
        <a:bodyPr/>
        <a:lstStyle/>
        <a:p>
          <a:endParaRPr lang="es-ES"/>
        </a:p>
      </dgm:t>
    </dgm:pt>
    <dgm:pt modelId="{E4376CAE-7FA2-4E39-98FF-CDB6B94ACDE1}" type="pres">
      <dgm:prSet presAssocID="{B90B5186-10AE-4B19-A3FE-0ECF0971563A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2A9EB03-247C-4880-A6D1-4C51433A831D}" type="pres">
      <dgm:prSet presAssocID="{B90B5186-10AE-4B19-A3FE-0ECF0971563A}" presName="negSpace" presStyleCnt="0"/>
      <dgm:spPr/>
    </dgm:pt>
    <dgm:pt modelId="{6C29A4C9-630C-4E97-BD38-EBEADAB10AB9}" type="pres">
      <dgm:prSet presAssocID="{B90B5186-10AE-4B19-A3FE-0ECF0971563A}" presName="circle" presStyleLbl="node1" presStyleIdx="0" presStyleCnt="2" custLinFactNeighborX="-5602" custLinFactNeighborY="62028"/>
      <dgm:spPr/>
      <dgm:t>
        <a:bodyPr/>
        <a:lstStyle/>
        <a:p>
          <a:endParaRPr lang="es-CO"/>
        </a:p>
      </dgm:t>
    </dgm:pt>
    <dgm:pt modelId="{6E52D66D-E92C-4136-899E-23E95D649C0E}" type="pres">
      <dgm:prSet presAssocID="{0EB7BE63-17B2-45FC-B7AA-5E210FA6BB75}" presName="transSpace" presStyleCnt="0"/>
      <dgm:spPr/>
    </dgm:pt>
    <dgm:pt modelId="{0B3BA916-254A-495A-8E14-4123DDBDAA22}" type="pres">
      <dgm:prSet presAssocID="{357CB102-25F3-489A-B9BF-44798C4850D0}" presName="posSpace" presStyleCnt="0"/>
      <dgm:spPr/>
    </dgm:pt>
    <dgm:pt modelId="{A6B7B3D4-C423-44F5-9CDD-22A69D905A13}" type="pres">
      <dgm:prSet presAssocID="{357CB102-25F3-489A-B9BF-44798C4850D0}" presName="vertFlow" presStyleCnt="0"/>
      <dgm:spPr/>
    </dgm:pt>
    <dgm:pt modelId="{30D6878E-77AA-4BD9-B9D6-5B9EE716DE5F}" type="pres">
      <dgm:prSet presAssocID="{357CB102-25F3-489A-B9BF-44798C4850D0}" presName="topSpace" presStyleCnt="0"/>
      <dgm:spPr/>
    </dgm:pt>
    <dgm:pt modelId="{9D450B5E-C7E0-4E8B-A5AD-98D9E4A2D233}" type="pres">
      <dgm:prSet presAssocID="{357CB102-25F3-489A-B9BF-44798C4850D0}" presName="firstComp" presStyleCnt="0"/>
      <dgm:spPr/>
    </dgm:pt>
    <dgm:pt modelId="{E587E9A4-C342-4A73-8B90-0784EDA74152}" type="pres">
      <dgm:prSet presAssocID="{357CB102-25F3-489A-B9BF-44798C4850D0}" presName="firstChild" presStyleLbl="bgAccFollowNode1" presStyleIdx="1" presStyleCnt="3" custLinFactNeighborX="-889" custLinFactNeighborY="-29332"/>
      <dgm:spPr/>
      <dgm:t>
        <a:bodyPr/>
        <a:lstStyle/>
        <a:p>
          <a:endParaRPr lang="es-ES"/>
        </a:p>
      </dgm:t>
    </dgm:pt>
    <dgm:pt modelId="{1DD80EEB-0707-4C65-8AF6-A3B0F1B09163}" type="pres">
      <dgm:prSet presAssocID="{357CB102-25F3-489A-B9BF-44798C4850D0}" presName="first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65AF82-AE03-48CE-AB17-0C4F0E32D6BB}" type="pres">
      <dgm:prSet presAssocID="{4907A1FD-DD8D-4AA9-923F-F0358663E8FE}" presName="comp" presStyleCnt="0"/>
      <dgm:spPr/>
    </dgm:pt>
    <dgm:pt modelId="{8FD7A039-90BD-47C6-9772-2F68AA3E23C0}" type="pres">
      <dgm:prSet presAssocID="{4907A1FD-DD8D-4AA9-923F-F0358663E8FE}" presName="child" presStyleLbl="bgAccFollowNode1" presStyleIdx="2" presStyleCnt="3" custLinFactNeighborX="-889" custLinFactNeighborY="-27332"/>
      <dgm:spPr/>
      <dgm:t>
        <a:bodyPr/>
        <a:lstStyle/>
        <a:p>
          <a:endParaRPr lang="es-ES"/>
        </a:p>
      </dgm:t>
    </dgm:pt>
    <dgm:pt modelId="{30DC9E93-5E85-4BBC-B7B9-7B3512C65F4A}" type="pres">
      <dgm:prSet presAssocID="{4907A1FD-DD8D-4AA9-923F-F0358663E8FE}" presName="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1A34910-890D-4AC9-BD67-90F87C29ADBE}" type="pres">
      <dgm:prSet presAssocID="{357CB102-25F3-489A-B9BF-44798C4850D0}" presName="negSpace" presStyleCnt="0"/>
      <dgm:spPr/>
    </dgm:pt>
    <dgm:pt modelId="{71E7599E-7E30-49A0-9D6F-E6FDA58A7B4E}" type="pres">
      <dgm:prSet presAssocID="{357CB102-25F3-489A-B9BF-44798C4850D0}" presName="circle" presStyleLbl="node1" presStyleIdx="1" presStyleCnt="2" custLinFactNeighborX="-2198" custLinFactNeighborY="60694"/>
      <dgm:spPr/>
      <dgm:t>
        <a:bodyPr/>
        <a:lstStyle/>
        <a:p>
          <a:endParaRPr lang="es-CO"/>
        </a:p>
      </dgm:t>
    </dgm:pt>
  </dgm:ptLst>
  <dgm:cxnLst>
    <dgm:cxn modelId="{EA6EF722-4331-413E-8EA2-D35A84681850}" type="presOf" srcId="{4907A1FD-DD8D-4AA9-923F-F0358663E8FE}" destId="{30DC9E93-5E85-4BBC-B7B9-7B3512C65F4A}" srcOrd="1" destOrd="0" presId="urn:microsoft.com/office/officeart/2005/8/layout/hList9"/>
    <dgm:cxn modelId="{540A246A-DF51-480B-8843-860BAF0ADD5A}" type="presOf" srcId="{74D240D8-4E84-43E3-A51C-16F83143DA60}" destId="{1DD80EEB-0707-4C65-8AF6-A3B0F1B09163}" srcOrd="1" destOrd="0" presId="urn:microsoft.com/office/officeart/2005/8/layout/hList9"/>
    <dgm:cxn modelId="{E6DF5839-D0D1-47A0-A8F3-57998F6EE1A1}" srcId="{B90B5186-10AE-4B19-A3FE-0ECF0971563A}" destId="{DE3C8CF3-CCE6-4DA9-BC51-D831010D1120}" srcOrd="0" destOrd="0" parTransId="{68938282-C938-4375-A4B5-7D24A5128200}" sibTransId="{D35E420E-F72E-4CFF-881A-03E1ADEAC49D}"/>
    <dgm:cxn modelId="{750901E2-3968-45BA-AAA3-EE00187980A0}" type="presOf" srcId="{DE3C8CF3-CCE6-4DA9-BC51-D831010D1120}" destId="{34B8EDEB-2520-43D9-9EC5-016DB26329FC}" srcOrd="0" destOrd="0" presId="urn:microsoft.com/office/officeart/2005/8/layout/hList9"/>
    <dgm:cxn modelId="{44440B89-67D7-4E54-AA46-ADFA4ACF723D}" type="presOf" srcId="{4907A1FD-DD8D-4AA9-923F-F0358663E8FE}" destId="{8FD7A039-90BD-47C6-9772-2F68AA3E23C0}" srcOrd="0" destOrd="0" presId="urn:microsoft.com/office/officeart/2005/8/layout/hList9"/>
    <dgm:cxn modelId="{F16BB679-5C2C-4848-8E92-6663E0E02220}" srcId="{357CB102-25F3-489A-B9BF-44798C4850D0}" destId="{74D240D8-4E84-43E3-A51C-16F83143DA60}" srcOrd="0" destOrd="0" parTransId="{8D28273C-4D5A-4886-9794-8765D5F8964B}" sibTransId="{8D352E3D-0C10-44AE-804E-DAFA33289F4E}"/>
    <dgm:cxn modelId="{0CCB4253-2592-4136-A593-74886E1A2F7E}" type="presOf" srcId="{DE3C8CF3-CCE6-4DA9-BC51-D831010D1120}" destId="{E4376CAE-7FA2-4E39-98FF-CDB6B94ACDE1}" srcOrd="1" destOrd="0" presId="urn:microsoft.com/office/officeart/2005/8/layout/hList9"/>
    <dgm:cxn modelId="{5591898A-7F49-460C-8620-CBEFD91F26E2}" type="presOf" srcId="{74D240D8-4E84-43E3-A51C-16F83143DA60}" destId="{E587E9A4-C342-4A73-8B90-0784EDA74152}" srcOrd="0" destOrd="0" presId="urn:microsoft.com/office/officeart/2005/8/layout/hList9"/>
    <dgm:cxn modelId="{D0D055AE-2CBA-4339-BB65-0EAED76C0196}" srcId="{EC10FEFD-091C-42C0-9588-606D60F48E5D}" destId="{357CB102-25F3-489A-B9BF-44798C4850D0}" srcOrd="1" destOrd="0" parTransId="{F8AE11C4-29C3-4CE4-8FE2-EC59AAB8EF73}" sibTransId="{DE7D0E0A-A86C-4C8D-B8D3-FC7BC0B980DA}"/>
    <dgm:cxn modelId="{E95A4D63-E23D-41FD-B4C1-846428C45500}" type="presOf" srcId="{EC10FEFD-091C-42C0-9588-606D60F48E5D}" destId="{4560F889-2FEF-428C-805D-3649BECDDA63}" srcOrd="0" destOrd="0" presId="urn:microsoft.com/office/officeart/2005/8/layout/hList9"/>
    <dgm:cxn modelId="{BBCE12B9-3046-4F3A-9B31-F5729409D104}" type="presOf" srcId="{B90B5186-10AE-4B19-A3FE-0ECF0971563A}" destId="{6C29A4C9-630C-4E97-BD38-EBEADAB10AB9}" srcOrd="0" destOrd="0" presId="urn:microsoft.com/office/officeart/2005/8/layout/hList9"/>
    <dgm:cxn modelId="{3326738A-5719-495A-BAC6-C0C3C70D1AB5}" srcId="{357CB102-25F3-489A-B9BF-44798C4850D0}" destId="{4907A1FD-DD8D-4AA9-923F-F0358663E8FE}" srcOrd="1" destOrd="0" parTransId="{4BBE576C-2BA6-4F90-8394-D4F9886C516A}" sibTransId="{1809D991-1B60-4FF6-996B-E69DE1577607}"/>
    <dgm:cxn modelId="{9E4B7CB3-538A-4BD2-AD0A-2F0C3559A963}" srcId="{EC10FEFD-091C-42C0-9588-606D60F48E5D}" destId="{B90B5186-10AE-4B19-A3FE-0ECF0971563A}" srcOrd="0" destOrd="0" parTransId="{B065A555-78C1-4D47-9509-33F095AA57C7}" sibTransId="{0EB7BE63-17B2-45FC-B7AA-5E210FA6BB75}"/>
    <dgm:cxn modelId="{2CE20A9B-8966-4710-9151-E866C968C30F}" type="presOf" srcId="{357CB102-25F3-489A-B9BF-44798C4850D0}" destId="{71E7599E-7E30-49A0-9D6F-E6FDA58A7B4E}" srcOrd="0" destOrd="0" presId="urn:microsoft.com/office/officeart/2005/8/layout/hList9"/>
    <dgm:cxn modelId="{C0947E7C-B7F6-4837-9940-32FDBD9E7D65}" type="presParOf" srcId="{4560F889-2FEF-428C-805D-3649BECDDA63}" destId="{EB1F4109-7AC3-4B68-888A-C732C1BD4161}" srcOrd="0" destOrd="0" presId="urn:microsoft.com/office/officeart/2005/8/layout/hList9"/>
    <dgm:cxn modelId="{10855195-CDF3-454A-B81A-F9DF10E6D45E}" type="presParOf" srcId="{4560F889-2FEF-428C-805D-3649BECDDA63}" destId="{1270DD53-D452-4216-A8C6-23DB6A2DAF1C}" srcOrd="1" destOrd="0" presId="urn:microsoft.com/office/officeart/2005/8/layout/hList9"/>
    <dgm:cxn modelId="{FA23DBF9-AE14-4955-AB2E-08C52085554C}" type="presParOf" srcId="{1270DD53-D452-4216-A8C6-23DB6A2DAF1C}" destId="{C1A1B610-DB94-43BA-9AA6-6DD3279EA25B}" srcOrd="0" destOrd="0" presId="urn:microsoft.com/office/officeart/2005/8/layout/hList9"/>
    <dgm:cxn modelId="{F8D19740-BDC9-4BE4-9186-D4A517E66C58}" type="presParOf" srcId="{1270DD53-D452-4216-A8C6-23DB6A2DAF1C}" destId="{2971B214-2419-4019-8710-486D8A0A3E2D}" srcOrd="1" destOrd="0" presId="urn:microsoft.com/office/officeart/2005/8/layout/hList9"/>
    <dgm:cxn modelId="{83AEEC2B-BAB2-42AA-9737-5E9C64131715}" type="presParOf" srcId="{2971B214-2419-4019-8710-486D8A0A3E2D}" destId="{34B8EDEB-2520-43D9-9EC5-016DB26329FC}" srcOrd="0" destOrd="0" presId="urn:microsoft.com/office/officeart/2005/8/layout/hList9"/>
    <dgm:cxn modelId="{C0C5C0F7-5F8F-4521-9CBE-CB449F4FE802}" type="presParOf" srcId="{2971B214-2419-4019-8710-486D8A0A3E2D}" destId="{E4376CAE-7FA2-4E39-98FF-CDB6B94ACDE1}" srcOrd="1" destOrd="0" presId="urn:microsoft.com/office/officeart/2005/8/layout/hList9"/>
    <dgm:cxn modelId="{8D0F2055-5AE4-477C-AF57-B446E46B742C}" type="presParOf" srcId="{4560F889-2FEF-428C-805D-3649BECDDA63}" destId="{92A9EB03-247C-4880-A6D1-4C51433A831D}" srcOrd="2" destOrd="0" presId="urn:microsoft.com/office/officeart/2005/8/layout/hList9"/>
    <dgm:cxn modelId="{C4E317FA-FC93-464E-A45B-7A9F3952BC87}" type="presParOf" srcId="{4560F889-2FEF-428C-805D-3649BECDDA63}" destId="{6C29A4C9-630C-4E97-BD38-EBEADAB10AB9}" srcOrd="3" destOrd="0" presId="urn:microsoft.com/office/officeart/2005/8/layout/hList9"/>
    <dgm:cxn modelId="{383E406D-9EC7-498D-952C-0C844A118456}" type="presParOf" srcId="{4560F889-2FEF-428C-805D-3649BECDDA63}" destId="{6E52D66D-E92C-4136-899E-23E95D649C0E}" srcOrd="4" destOrd="0" presId="urn:microsoft.com/office/officeart/2005/8/layout/hList9"/>
    <dgm:cxn modelId="{69502562-CB5D-4444-BDC4-CAAE56F937FC}" type="presParOf" srcId="{4560F889-2FEF-428C-805D-3649BECDDA63}" destId="{0B3BA916-254A-495A-8E14-4123DDBDAA22}" srcOrd="5" destOrd="0" presId="urn:microsoft.com/office/officeart/2005/8/layout/hList9"/>
    <dgm:cxn modelId="{6F53AE6D-5CB3-4E74-BF6F-34AF7E838F6A}" type="presParOf" srcId="{4560F889-2FEF-428C-805D-3649BECDDA63}" destId="{A6B7B3D4-C423-44F5-9CDD-22A69D905A13}" srcOrd="6" destOrd="0" presId="urn:microsoft.com/office/officeart/2005/8/layout/hList9"/>
    <dgm:cxn modelId="{F31ECE5E-39AC-4521-83F3-747B7A724520}" type="presParOf" srcId="{A6B7B3D4-C423-44F5-9CDD-22A69D905A13}" destId="{30D6878E-77AA-4BD9-B9D6-5B9EE716DE5F}" srcOrd="0" destOrd="0" presId="urn:microsoft.com/office/officeart/2005/8/layout/hList9"/>
    <dgm:cxn modelId="{E987BD21-C42C-4DE7-BAC6-A7569D92BD2A}" type="presParOf" srcId="{A6B7B3D4-C423-44F5-9CDD-22A69D905A13}" destId="{9D450B5E-C7E0-4E8B-A5AD-98D9E4A2D233}" srcOrd="1" destOrd="0" presId="urn:microsoft.com/office/officeart/2005/8/layout/hList9"/>
    <dgm:cxn modelId="{D7E508B5-AB54-4A80-8F9D-62BF8B140495}" type="presParOf" srcId="{9D450B5E-C7E0-4E8B-A5AD-98D9E4A2D233}" destId="{E587E9A4-C342-4A73-8B90-0784EDA74152}" srcOrd="0" destOrd="0" presId="urn:microsoft.com/office/officeart/2005/8/layout/hList9"/>
    <dgm:cxn modelId="{EB6C2B7A-6305-4BB8-8552-FE3C73B7FA8F}" type="presParOf" srcId="{9D450B5E-C7E0-4E8B-A5AD-98D9E4A2D233}" destId="{1DD80EEB-0707-4C65-8AF6-A3B0F1B09163}" srcOrd="1" destOrd="0" presId="urn:microsoft.com/office/officeart/2005/8/layout/hList9"/>
    <dgm:cxn modelId="{6C28A27A-6200-4679-95B2-B65A4D40F9A0}" type="presParOf" srcId="{A6B7B3D4-C423-44F5-9CDD-22A69D905A13}" destId="{BC65AF82-AE03-48CE-AB17-0C4F0E32D6BB}" srcOrd="2" destOrd="0" presId="urn:microsoft.com/office/officeart/2005/8/layout/hList9"/>
    <dgm:cxn modelId="{83742A95-B344-445C-8ECA-3F1A8CEA9862}" type="presParOf" srcId="{BC65AF82-AE03-48CE-AB17-0C4F0E32D6BB}" destId="{8FD7A039-90BD-47C6-9772-2F68AA3E23C0}" srcOrd="0" destOrd="0" presId="urn:microsoft.com/office/officeart/2005/8/layout/hList9"/>
    <dgm:cxn modelId="{5BCF3957-D9BE-44F3-85CD-A574763A005F}" type="presParOf" srcId="{BC65AF82-AE03-48CE-AB17-0C4F0E32D6BB}" destId="{30DC9E93-5E85-4BBC-B7B9-7B3512C65F4A}" srcOrd="1" destOrd="0" presId="urn:microsoft.com/office/officeart/2005/8/layout/hList9"/>
    <dgm:cxn modelId="{B9B1FC08-6ECE-403E-86E9-2B0F93D6E947}" type="presParOf" srcId="{4560F889-2FEF-428C-805D-3649BECDDA63}" destId="{01A34910-890D-4AC9-BD67-90F87C29ADBE}" srcOrd="7" destOrd="0" presId="urn:microsoft.com/office/officeart/2005/8/layout/hList9"/>
    <dgm:cxn modelId="{2B8BF323-B9FB-488D-A726-7638B18C846A}" type="presParOf" srcId="{4560F889-2FEF-428C-805D-3649BECDDA63}" destId="{71E7599E-7E30-49A0-9D6F-E6FDA58A7B4E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8EDEB-2520-43D9-9EC5-016DB26329FC}">
      <dsp:nvSpPr>
        <dsp:cNvPr id="0" name=""/>
        <dsp:cNvSpPr/>
      </dsp:nvSpPr>
      <dsp:spPr>
        <a:xfrm>
          <a:off x="1960024" y="1236104"/>
          <a:ext cx="2896443" cy="19319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Implementar y analizar el funcionamiento de generadores de leyendas para imágenes simples con pocos sujetos y acciones.</a:t>
          </a:r>
          <a:endParaRPr lang="es-ES" sz="1800" kern="1200" dirty="0"/>
        </a:p>
      </dsp:txBody>
      <dsp:txXfrm>
        <a:off x="2423456" y="1236104"/>
        <a:ext cx="2433012" cy="1931928"/>
      </dsp:txXfrm>
    </dsp:sp>
    <dsp:sp modelId="{6C29A4C9-630C-4E97-BD38-EBEADAB10AB9}">
      <dsp:nvSpPr>
        <dsp:cNvPr id="0" name=""/>
        <dsp:cNvSpPr/>
      </dsp:nvSpPr>
      <dsp:spPr>
        <a:xfrm>
          <a:off x="286479" y="1197813"/>
          <a:ext cx="1930962" cy="1930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Objetivo General</a:t>
          </a:r>
          <a:endParaRPr lang="es-ES" sz="2300" kern="1200" dirty="0"/>
        </a:p>
      </dsp:txBody>
      <dsp:txXfrm>
        <a:off x="569262" y="1480596"/>
        <a:ext cx="1365396" cy="1365396"/>
      </dsp:txXfrm>
    </dsp:sp>
    <dsp:sp modelId="{E587E9A4-C342-4A73-8B90-0784EDA74152}">
      <dsp:nvSpPr>
        <dsp:cNvPr id="0" name=""/>
        <dsp:cNvSpPr/>
      </dsp:nvSpPr>
      <dsp:spPr>
        <a:xfrm>
          <a:off x="6795164" y="205788"/>
          <a:ext cx="2896443" cy="19319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0" i="0" u="none" kern="1200" dirty="0" smtClean="0"/>
            <a:t>Poner </a:t>
          </a:r>
          <a:r>
            <a:rPr lang="es-CO" sz="1800" b="0" i="0" u="none" kern="1200" dirty="0" smtClean="0"/>
            <a:t>diferentes modelos pre-entrenados a prueba y verificar su desempeño.</a:t>
          </a:r>
          <a:endParaRPr lang="es-ES" sz="1800" kern="1200" dirty="0"/>
        </a:p>
      </dsp:txBody>
      <dsp:txXfrm>
        <a:off x="7258595" y="205788"/>
        <a:ext cx="2433012" cy="1931928"/>
      </dsp:txXfrm>
    </dsp:sp>
    <dsp:sp modelId="{8FD7A039-90BD-47C6-9772-2F68AA3E23C0}">
      <dsp:nvSpPr>
        <dsp:cNvPr id="0" name=""/>
        <dsp:cNvSpPr/>
      </dsp:nvSpPr>
      <dsp:spPr>
        <a:xfrm>
          <a:off x="6795164" y="2176354"/>
          <a:ext cx="2896443" cy="19319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0" i="0" u="none" kern="1200" dirty="0" smtClean="0"/>
            <a:t>Implementar </a:t>
          </a:r>
          <a:r>
            <a:rPr lang="es-CO" sz="1800" b="0" i="0" u="none" kern="1200" dirty="0" smtClean="0"/>
            <a:t>una métrica de evaluación similar a las de los modelos oficiales, para verificar que tan bueno es cada modelo.</a:t>
          </a:r>
          <a:endParaRPr lang="es-ES" sz="1800" kern="1200" dirty="0"/>
        </a:p>
      </dsp:txBody>
      <dsp:txXfrm>
        <a:off x="7258595" y="2176354"/>
        <a:ext cx="2433012" cy="1931928"/>
      </dsp:txXfrm>
    </dsp:sp>
    <dsp:sp modelId="{71E7599E-7E30-49A0-9D6F-E6FDA58A7B4E}">
      <dsp:nvSpPr>
        <dsp:cNvPr id="0" name=""/>
        <dsp:cNvSpPr/>
      </dsp:nvSpPr>
      <dsp:spPr>
        <a:xfrm>
          <a:off x="5178526" y="1172054"/>
          <a:ext cx="1930962" cy="1930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Objetivos Específicos</a:t>
          </a:r>
          <a:endParaRPr lang="es-ES" sz="2300" kern="1200" dirty="0"/>
        </a:p>
      </dsp:txBody>
      <dsp:txXfrm>
        <a:off x="5461309" y="1454837"/>
        <a:ext cx="1365396" cy="1365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8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88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7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6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9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9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2A5A855-B50B-41CF-84E2-38667FADD10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1DB5095-A32A-4819-A556-62CBE04DED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5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94068" y="2102847"/>
            <a:ext cx="1160386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Dame una imagen y te digo qué pasa</a:t>
            </a:r>
          </a:p>
        </p:txBody>
      </p:sp>
    </p:spTree>
    <p:extLst>
      <p:ext uri="{BB962C8B-B14F-4D97-AF65-F5344CB8AC3E}">
        <p14:creationId xmlns:p14="http://schemas.microsoft.com/office/powerpoint/2010/main" val="33823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7328079" y="2394203"/>
            <a:ext cx="4315438" cy="3743847"/>
          </a:xfrm>
          <a:prstGeom prst="roundRect">
            <a:avLst>
              <a:gd name="adj" fmla="val 0"/>
            </a:avLst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88" y="2394203"/>
            <a:ext cx="6173061" cy="374384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Picture 2" descr="Official Google Blog: TensorFlow: smarter machine learning, for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715" y="2630699"/>
            <a:ext cx="2811908" cy="229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/>
          <p:cNvCxnSpPr>
            <a:stCxn id="5" idx="2"/>
            <a:endCxn id="7" idx="0"/>
          </p:cNvCxnSpPr>
          <p:nvPr/>
        </p:nvCxnSpPr>
        <p:spPr>
          <a:xfrm flipH="1">
            <a:off x="8104532" y="4922759"/>
            <a:ext cx="1397137" cy="356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7676369" y="527932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bg2"/>
                </a:solidFill>
              </a:rPr>
              <a:t>Rápido</a:t>
            </a:r>
            <a:endParaRPr lang="es-CO" dirty="0">
              <a:solidFill>
                <a:schemeClr val="bg2"/>
              </a:solidFill>
            </a:endParaRPr>
          </a:p>
        </p:txBody>
      </p:sp>
      <p:cxnSp>
        <p:nvCxnSpPr>
          <p:cNvPr id="8" name="Conector recto de flecha 7"/>
          <p:cNvCxnSpPr>
            <a:stCxn id="5" idx="2"/>
            <a:endCxn id="9" idx="0"/>
          </p:cNvCxnSpPr>
          <p:nvPr/>
        </p:nvCxnSpPr>
        <p:spPr>
          <a:xfrm>
            <a:off x="9501669" y="4922759"/>
            <a:ext cx="12728" cy="402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569362" y="5325487"/>
            <a:ext cx="189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bg2"/>
                </a:solidFill>
              </a:rPr>
              <a:t>Acceso a modelos</a:t>
            </a:r>
          </a:p>
          <a:p>
            <a:pPr algn="ctr"/>
            <a:r>
              <a:rPr lang="es-CO" dirty="0" smtClean="0">
                <a:solidFill>
                  <a:schemeClr val="bg2"/>
                </a:solidFill>
              </a:rPr>
              <a:t>pre-entrenados</a:t>
            </a:r>
            <a:endParaRPr lang="es-CO" dirty="0">
              <a:solidFill>
                <a:schemeClr val="bg2"/>
              </a:solidFill>
            </a:endParaRPr>
          </a:p>
        </p:txBody>
      </p:sp>
      <p:cxnSp>
        <p:nvCxnSpPr>
          <p:cNvPr id="10" name="Conector recto de flecha 9"/>
          <p:cNvCxnSpPr>
            <a:stCxn id="5" idx="2"/>
            <a:endCxn id="11" idx="0"/>
          </p:cNvCxnSpPr>
          <p:nvPr/>
        </p:nvCxnSpPr>
        <p:spPr>
          <a:xfrm>
            <a:off x="9501669" y="4922759"/>
            <a:ext cx="1564228" cy="356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0488277" y="5279320"/>
            <a:ext cx="115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2"/>
                </a:solidFill>
              </a:rPr>
              <a:t>PYTHON!</a:t>
            </a:r>
            <a:endParaRPr lang="es-CO" dirty="0">
              <a:solidFill>
                <a:schemeClr val="bg2"/>
              </a:solidFill>
            </a:endParaRPr>
          </a:p>
        </p:txBody>
      </p:sp>
      <p:sp>
        <p:nvSpPr>
          <p:cNvPr id="13" name="Título 12"/>
          <p:cNvSpPr>
            <a:spLocks noGrp="1"/>
          </p:cNvSpPr>
          <p:nvPr>
            <p:ph type="title" idx="4294967295"/>
          </p:nvPr>
        </p:nvSpPr>
        <p:spPr>
          <a:xfrm>
            <a:off x="1204119" y="345428"/>
            <a:ext cx="9783763" cy="1508125"/>
          </a:xfrm>
        </p:spPr>
        <p:txBody>
          <a:bodyPr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¿Por qué show and </a:t>
            </a:r>
            <a:r>
              <a:rPr lang="es-CO" dirty="0" err="1" smtClean="0">
                <a:solidFill>
                  <a:schemeClr val="tx1"/>
                </a:solidFill>
              </a:rPr>
              <a:t>tell</a:t>
            </a:r>
            <a:r>
              <a:rPr lang="es-CO" dirty="0" smtClean="0">
                <a:solidFill>
                  <a:schemeClr val="tx1"/>
                </a:solidFill>
              </a:rPr>
              <a:t>?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609051" y="245708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smtClean="0">
                <a:latin typeface="CMS"/>
              </a:rPr>
              <a:t>Las RNN son neuronas capaces de conectar información previa con la presente. Están limitadas en la distancia hasta donde pueden recordar la información, excepto por las LSTM (</a:t>
            </a:r>
            <a:r>
              <a:rPr lang="en-US" dirty="0"/>
              <a:t>Long Short Term Memory networks</a:t>
            </a:r>
            <a:r>
              <a:rPr lang="es-CO" dirty="0" smtClean="0">
                <a:latin typeface="CMS"/>
              </a:rPr>
              <a:t>).</a:t>
            </a:r>
          </a:p>
          <a:p>
            <a:endParaRPr lang="en-US" dirty="0" smtClean="0">
              <a:latin typeface="CMS"/>
            </a:endParaRPr>
          </a:p>
          <a:p>
            <a:r>
              <a:rPr lang="es-CO" dirty="0" smtClean="0">
                <a:latin typeface="CMS"/>
              </a:rPr>
              <a:t>Tienen una estructura en cadena pero el modulo de repetición es más complejo.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6" y="1690345"/>
            <a:ext cx="5108477" cy="18660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6" y="3707915"/>
            <a:ext cx="5108477" cy="21648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0620" y="6426559"/>
            <a:ext cx="5508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Tomado de http://colah.github.io/posts/2015-08-Understanding-LSTMs</a:t>
            </a:r>
            <a:r>
              <a:rPr lang="es-CO" sz="1400" dirty="0" smtClean="0"/>
              <a:t>/ </a:t>
            </a:r>
            <a:endParaRPr lang="es-CO" sz="1400" dirty="0"/>
          </a:p>
        </p:txBody>
      </p:sp>
      <p:sp>
        <p:nvSpPr>
          <p:cNvPr id="10" name="Título 9"/>
          <p:cNvSpPr>
            <a:spLocks noGrp="1"/>
          </p:cNvSpPr>
          <p:nvPr>
            <p:ph type="title" idx="4294967295"/>
          </p:nvPr>
        </p:nvSpPr>
        <p:spPr>
          <a:xfrm>
            <a:off x="3663984" y="447658"/>
            <a:ext cx="4864033" cy="930239"/>
          </a:xfrm>
        </p:spPr>
        <p:txBody>
          <a:bodyPr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LSMT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390668" y="5856858"/>
            <a:ext cx="6930043" cy="817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74" name="Picture 2" descr="show_and_tell_architectu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68" y="138984"/>
            <a:ext cx="6930043" cy="5561427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089" y="5918270"/>
            <a:ext cx="3008736" cy="7262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880" y="5918270"/>
            <a:ext cx="3472775" cy="69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778751" y="2530326"/>
            <a:ext cx="2851150" cy="32217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CO" dirty="0" smtClean="0"/>
              <a:t>Rendimiento temporal</a:t>
            </a:r>
            <a:endParaRPr lang="es-CO" dirty="0"/>
          </a:p>
        </p:txBody>
      </p:sp>
      <p:grpSp>
        <p:nvGrpSpPr>
          <p:cNvPr id="5" name="Grupo 4"/>
          <p:cNvGrpSpPr/>
          <p:nvPr/>
        </p:nvGrpSpPr>
        <p:grpSpPr>
          <a:xfrm>
            <a:off x="507797" y="2530326"/>
            <a:ext cx="6492063" cy="3221724"/>
            <a:chOff x="546433" y="288644"/>
            <a:chExt cx="7258164" cy="36019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r="2967"/>
            <a:stretch/>
          </p:blipFill>
          <p:spPr>
            <a:xfrm>
              <a:off x="546433" y="288644"/>
              <a:ext cx="7258164" cy="36019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" name="Rectángulo redondeado 3"/>
            <p:cNvSpPr/>
            <p:nvPr/>
          </p:nvSpPr>
          <p:spPr>
            <a:xfrm>
              <a:off x="656823" y="2859110"/>
              <a:ext cx="7044743" cy="257577"/>
            </a:xfrm>
            <a:prstGeom prst="roundRect">
              <a:avLst/>
            </a:prstGeom>
            <a:solidFill>
              <a:schemeClr val="accent6">
                <a:alpha val="32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Métricas</a:t>
            </a:r>
            <a:endParaRPr lang="es-CO" dirty="0"/>
          </a:p>
        </p:txBody>
      </p:sp>
      <p:pic>
        <p:nvPicPr>
          <p:cNvPr id="1026" name="Picture 2" descr="Resultado de imagen para cronometr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594" y="3220587"/>
            <a:ext cx="2531463" cy="25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9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M3 – Promedio de exactitud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97" y="2279561"/>
            <a:ext cx="3494526" cy="417589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906849" y="4147128"/>
            <a:ext cx="70275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err="1" smtClean="0"/>
              <a:t>Datasets</a:t>
            </a:r>
            <a:r>
              <a:rPr lang="es-CO" b="1" dirty="0" smtClean="0"/>
              <a:t>:</a:t>
            </a:r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PASCAL (</a:t>
            </a:r>
            <a:r>
              <a:rPr lang="en-US" dirty="0"/>
              <a:t>Pattern Analysis Statistical Modeling and Computational </a:t>
            </a:r>
            <a:r>
              <a:rPr lang="en-US" dirty="0" smtClean="0"/>
              <a:t>learning)</a:t>
            </a:r>
            <a:r>
              <a:rPr lang="es-CO" dirty="0" smtClean="0"/>
              <a:t> </a:t>
            </a:r>
            <a:r>
              <a:rPr lang="es-CO" dirty="0" err="1" smtClean="0"/>
              <a:t>sentence</a:t>
            </a:r>
            <a:r>
              <a:rPr lang="es-CO" dirty="0" smtClean="0"/>
              <a:t>: </a:t>
            </a:r>
            <a:r>
              <a:rPr lang="es-CO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http</a:t>
            </a:r>
            <a:r>
              <a:rPr lang="es-CO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://vision.cs.uiuc.edu/pascal-sentences/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FLICKR 8K: </a:t>
            </a:r>
            <a:r>
              <a:rPr lang="es-CO" dirty="0"/>
              <a:t> </a:t>
            </a:r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http://</a:t>
            </a:r>
            <a:r>
              <a:rPr lang="es-CO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nlp.cs.illinois.edu/HockenmaierGroup/8k-pictures.html</a:t>
            </a:r>
            <a:endParaRPr lang="es-CO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s-C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MSCOCO: </a:t>
            </a:r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http://mscoco.org</a:t>
            </a:r>
            <a:r>
              <a:rPr lang="es-CO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/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906849" y="2059182"/>
            <a:ext cx="70275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5 imágenes por cada </a:t>
            </a:r>
            <a:r>
              <a:rPr lang="es-CO" dirty="0" err="1" smtClean="0"/>
              <a:t>dataset</a:t>
            </a:r>
            <a:endParaRPr lang="es-CO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15 individuos</a:t>
            </a:r>
            <a:endParaRPr lang="es-CO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s-C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2 encuestas M3</a:t>
            </a:r>
            <a:endParaRPr lang="es-CO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4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Resultado de tiempo</a:t>
            </a:r>
            <a:endParaRPr lang="en-U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687010"/>
              </p:ext>
            </p:extLst>
          </p:nvPr>
        </p:nvGraphicFramePr>
        <p:xfrm>
          <a:off x="2434107" y="2633792"/>
          <a:ext cx="6880323" cy="1725794"/>
        </p:xfrm>
        <a:graphic>
          <a:graphicData uri="http://schemas.openxmlformats.org/drawingml/2006/table">
            <a:tbl>
              <a:tblPr/>
              <a:tblGrid>
                <a:gridCol w="2028544">
                  <a:extLst>
                    <a:ext uri="{9D8B030D-6E8A-4147-A177-3AD203B41FA5}">
                      <a16:colId xmlns:a16="http://schemas.microsoft.com/office/drawing/2014/main" xmlns="" val="2962262043"/>
                    </a:ext>
                  </a:extLst>
                </a:gridCol>
                <a:gridCol w="2551366">
                  <a:extLst>
                    <a:ext uri="{9D8B030D-6E8A-4147-A177-3AD203B41FA5}">
                      <a16:colId xmlns:a16="http://schemas.microsoft.com/office/drawing/2014/main" xmlns="" val="3135905627"/>
                    </a:ext>
                  </a:extLst>
                </a:gridCol>
                <a:gridCol w="2300413">
                  <a:extLst>
                    <a:ext uri="{9D8B030D-6E8A-4147-A177-3AD203B41FA5}">
                      <a16:colId xmlns:a16="http://schemas.microsoft.com/office/drawing/2014/main" xmlns="" val="2140244520"/>
                    </a:ext>
                  </a:extLst>
                </a:gridCol>
              </a:tblGrid>
              <a:tr h="585784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 </a:t>
                      </a:r>
                      <a:r>
                        <a:rPr 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carga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modelo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 </a:t>
                      </a:r>
                      <a:r>
                        <a:rPr 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descripción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7713408"/>
                  </a:ext>
                </a:extLst>
              </a:tr>
              <a:tr h="5700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Ckt 2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5780064"/>
                  </a:ext>
                </a:extLst>
              </a:tr>
              <a:tr h="5700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Ckt 3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 seg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926232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41248" y="5200442"/>
            <a:ext cx="104973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n-US" dirty="0">
                <a:latin typeface="Arial" panose="020B0604020202020204" pitchFamily="34" charset="0"/>
              </a:rPr>
              <a:t>V</a:t>
            </a:r>
            <a:r>
              <a:rPr kumimoji="0" lang="es-CO" altLang="en-US" sz="2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emos que el tiempo que consumen ambos modelos es realmente similar,</a:t>
            </a:r>
            <a:r>
              <a:rPr kumimoji="0" lang="es-CO" altLang="en-US" sz="20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CO" altLang="en-US" sz="2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lo que ninguno de los dos representa una ventaja notable sobre el otro.</a:t>
            </a:r>
            <a:r>
              <a:rPr kumimoji="0" lang="es-CO" altLang="en-US" sz="20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s-CO" altLang="en-US" sz="2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3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263"/>
          </a:xfrm>
        </p:spPr>
        <p:txBody>
          <a:bodyPr>
            <a:normAutofit/>
          </a:bodyPr>
          <a:lstStyle/>
          <a:p>
            <a:r>
              <a:rPr lang="es-CO" sz="2000" dirty="0" err="1" smtClean="0"/>
              <a:t>Flickr</a:t>
            </a:r>
            <a:r>
              <a:rPr lang="es-CO" sz="2000" dirty="0" smtClean="0"/>
              <a:t> 8K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68" y="814388"/>
            <a:ext cx="9389870" cy="59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263"/>
          </a:xfrm>
        </p:spPr>
        <p:txBody>
          <a:bodyPr>
            <a:normAutofit/>
          </a:bodyPr>
          <a:lstStyle/>
          <a:p>
            <a:r>
              <a:rPr lang="es-CO" sz="2000" dirty="0" smtClean="0"/>
              <a:t>Pascal</a:t>
            </a:r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63" y="814388"/>
            <a:ext cx="8801613" cy="61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263"/>
          </a:xfrm>
        </p:spPr>
        <p:txBody>
          <a:bodyPr>
            <a:normAutofit/>
          </a:bodyPr>
          <a:lstStyle/>
          <a:p>
            <a:r>
              <a:rPr lang="es-CO" sz="2000" dirty="0" smtClean="0"/>
              <a:t>MS COCO</a:t>
            </a:r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02" y="867413"/>
            <a:ext cx="9033347" cy="59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Por mejorar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4" y="2011680"/>
            <a:ext cx="11809927" cy="4206240"/>
          </a:xfrm>
        </p:spPr>
        <p:txBody>
          <a:bodyPr/>
          <a:lstStyle/>
          <a:p>
            <a:pPr algn="just"/>
            <a:r>
              <a:rPr lang="es-CO" sz="2600" dirty="0" smtClean="0"/>
              <a:t>Una </a:t>
            </a:r>
            <a:r>
              <a:rPr lang="es-CO" sz="2600" dirty="0" smtClean="0"/>
              <a:t>implementación rápida </a:t>
            </a:r>
            <a:r>
              <a:rPr lang="es-CO" sz="2600" dirty="0" smtClean="0"/>
              <a:t>del generador de descripciones para </a:t>
            </a:r>
            <a:r>
              <a:rPr lang="es-CO" sz="2600" dirty="0" smtClean="0"/>
              <a:t>video.</a:t>
            </a:r>
          </a:p>
          <a:p>
            <a:pPr algn="just"/>
            <a:r>
              <a:rPr lang="es-CO" sz="2600" dirty="0" smtClean="0"/>
              <a:t>Subtitulado con memoria y hasta generación de historias (Visual </a:t>
            </a:r>
            <a:r>
              <a:rPr lang="es-CO" sz="2600" dirty="0" err="1" smtClean="0"/>
              <a:t>Storytelling</a:t>
            </a:r>
            <a:r>
              <a:rPr lang="es-CO" sz="2600" dirty="0"/>
              <a:t> -&gt; http://visionandlanguage.net/VIST</a:t>
            </a:r>
            <a:r>
              <a:rPr lang="es-CO" sz="2600" dirty="0" smtClean="0"/>
              <a:t>/)</a:t>
            </a:r>
            <a:endParaRPr lang="es-CO" sz="2600" dirty="0"/>
          </a:p>
          <a:p>
            <a:endParaRPr lang="es-CO" sz="2600" dirty="0" smtClean="0"/>
          </a:p>
          <a:p>
            <a:endParaRPr lang="es-CO" sz="2600" dirty="0" smtClean="0"/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93" y="3510589"/>
            <a:ext cx="7611414" cy="31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695" y="2408156"/>
            <a:ext cx="6580502" cy="3876734"/>
          </a:xfrm>
        </p:spPr>
        <p:txBody>
          <a:bodyPr>
            <a:normAutofit/>
          </a:bodyPr>
          <a:lstStyle/>
          <a:p>
            <a:pPr algn="just"/>
            <a:r>
              <a:rPr lang="es-CO" sz="2400" dirty="0" smtClean="0"/>
              <a:t>Aplicación </a:t>
            </a:r>
            <a:r>
              <a:rPr lang="es-CO" sz="2400" dirty="0"/>
              <a:t>de los sistemas de aprendizaje de máquinas y procesamiento de imágenes. </a:t>
            </a:r>
            <a:endParaRPr lang="es-CO" sz="2400" dirty="0" smtClean="0"/>
          </a:p>
          <a:p>
            <a:pPr algn="just"/>
            <a:r>
              <a:rPr lang="es-CO" sz="2400" dirty="0" smtClean="0"/>
              <a:t>Usualmente </a:t>
            </a:r>
            <a:r>
              <a:rPr lang="es-CO" sz="2400" dirty="0"/>
              <a:t>estos sistemas consisten de una red </a:t>
            </a:r>
            <a:endParaRPr lang="es-CO" sz="2400" dirty="0" smtClean="0"/>
          </a:p>
          <a:p>
            <a:pPr marL="228600" lvl="1" indent="0" algn="just">
              <a:buNone/>
            </a:pPr>
            <a:r>
              <a:rPr lang="es-CO" dirty="0"/>
              <a:t>-</a:t>
            </a:r>
            <a:r>
              <a:rPr lang="es-CO" dirty="0" smtClean="0"/>
              <a:t>La </a:t>
            </a:r>
            <a:r>
              <a:rPr lang="es-CO" dirty="0"/>
              <a:t>primera parte de la red es </a:t>
            </a:r>
            <a:r>
              <a:rPr lang="es-CO" dirty="0" err="1"/>
              <a:t>convolucional</a:t>
            </a:r>
            <a:r>
              <a:rPr lang="es-CO" dirty="0"/>
              <a:t> </a:t>
            </a:r>
            <a:endParaRPr lang="es-CO" dirty="0" smtClean="0"/>
          </a:p>
          <a:p>
            <a:pPr marL="228600" lvl="1" indent="0" algn="just">
              <a:buNone/>
            </a:pPr>
            <a:r>
              <a:rPr lang="es-CO" dirty="0" smtClean="0"/>
              <a:t>-La segunda es </a:t>
            </a:r>
            <a:r>
              <a:rPr lang="es-CO" dirty="0"/>
              <a:t>u</a:t>
            </a:r>
            <a:r>
              <a:rPr lang="es-CO" dirty="0" smtClean="0"/>
              <a:t>na </a:t>
            </a:r>
            <a:r>
              <a:rPr lang="es-CO" dirty="0"/>
              <a:t>red </a:t>
            </a:r>
            <a:r>
              <a:rPr lang="es-CO" dirty="0" smtClean="0"/>
              <a:t>recurrente. </a:t>
            </a:r>
          </a:p>
          <a:p>
            <a:pPr algn="just"/>
            <a:r>
              <a:rPr lang="es-CO" sz="2400" dirty="0" smtClean="0"/>
              <a:t>El </a:t>
            </a:r>
            <a:r>
              <a:rPr lang="es-CO" sz="2400" dirty="0"/>
              <a:t>sistema debe ser entrenado con imágenes con sus correspondientes descripciones </a:t>
            </a:r>
            <a:endParaRPr lang="es-CO" sz="2400" dirty="0" smtClean="0"/>
          </a:p>
          <a:p>
            <a:pPr marL="228600" lvl="1" indent="0" algn="just">
              <a:buNone/>
            </a:pPr>
            <a:r>
              <a:rPr lang="es-CO" dirty="0" smtClean="0"/>
              <a:t>-Mayor </a:t>
            </a:r>
            <a:r>
              <a:rPr lang="es-CO" dirty="0"/>
              <a:t>variedad de las frases generadas y </a:t>
            </a:r>
            <a:r>
              <a:rPr lang="es-CO" dirty="0" smtClean="0"/>
              <a:t>mejor estructura. </a:t>
            </a:r>
          </a:p>
          <a:p>
            <a:pPr marL="228600" lvl="1" indent="0" algn="just">
              <a:buNone/>
            </a:pPr>
            <a:r>
              <a:rPr lang="es-CO" dirty="0" smtClean="0"/>
              <a:t>-Conceptos más </a:t>
            </a:r>
            <a:r>
              <a:rPr lang="es-CO" dirty="0"/>
              <a:t>complejos se pueden relacionar </a:t>
            </a:r>
            <a:r>
              <a:rPr lang="es-CO" dirty="0" smtClean="0"/>
              <a:t>mejor.</a:t>
            </a:r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644545" y="697778"/>
            <a:ext cx="10613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dirty="0" smtClean="0">
                <a:solidFill>
                  <a:schemeClr val="bg2"/>
                </a:solidFill>
              </a:rPr>
              <a:t>Los generadores de descripciones de imágenes</a:t>
            </a:r>
            <a:endParaRPr lang="es-CO" sz="3600" dirty="0">
              <a:solidFill>
                <a:schemeClr val="bg2"/>
              </a:solidFill>
            </a:endParaRPr>
          </a:p>
        </p:txBody>
      </p:sp>
      <p:pic>
        <p:nvPicPr>
          <p:cNvPr id="5" name="Imagen 4" descr="https://3.bp.blogspot.com/-QfV7QzVq61Y/VGp6hTrMblI/AAAAAAAAAcY/qk3eCwbtpVs/s640/image0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017" y="2704564"/>
            <a:ext cx="4816697" cy="2882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88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Aplicaciones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50006" y="2066925"/>
            <a:ext cx="9665594" cy="4625975"/>
          </a:xfrm>
        </p:spPr>
        <p:txBody>
          <a:bodyPr>
            <a:normAutofit lnSpcReduction="10000"/>
          </a:bodyPr>
          <a:lstStyle/>
          <a:p>
            <a:r>
              <a:rPr lang="es-CO" sz="2600" dirty="0"/>
              <a:t>M</a:t>
            </a:r>
            <a:r>
              <a:rPr lang="es-CO" sz="2600" dirty="0" smtClean="0"/>
              <a:t>ejorar </a:t>
            </a:r>
            <a:r>
              <a:rPr lang="es-CO" sz="2600" dirty="0"/>
              <a:t>la búsqueda de </a:t>
            </a:r>
            <a:r>
              <a:rPr lang="es-CO" sz="2600" dirty="0" smtClean="0"/>
              <a:t>imágenes</a:t>
            </a:r>
          </a:p>
          <a:p>
            <a:r>
              <a:rPr lang="es-CO" sz="2600" dirty="0" smtClean="0"/>
              <a:t>Ayuda a </a:t>
            </a:r>
            <a:r>
              <a:rPr lang="es-CO" sz="2600" dirty="0"/>
              <a:t>personas con problemas de </a:t>
            </a:r>
            <a:r>
              <a:rPr lang="es-CO" sz="2600" dirty="0" smtClean="0"/>
              <a:t>visión</a:t>
            </a:r>
          </a:p>
          <a:p>
            <a:r>
              <a:rPr lang="es-CO" sz="2600" dirty="0" smtClean="0"/>
              <a:t>Generador de historias- Educación desde temprana edad</a:t>
            </a:r>
          </a:p>
          <a:p>
            <a:r>
              <a:rPr lang="es-CO" sz="2600" dirty="0" smtClean="0"/>
              <a:t>Para carros </a:t>
            </a:r>
            <a:r>
              <a:rPr lang="es-CO" sz="2600" dirty="0" smtClean="0"/>
              <a:t>autónomos</a:t>
            </a:r>
          </a:p>
          <a:p>
            <a:endParaRPr lang="es-CO" sz="2600" b="0" dirty="0" smtClean="0">
              <a:effectLst/>
            </a:endParaRPr>
          </a:p>
          <a:p>
            <a:pPr marL="0" indent="0">
              <a:buNone/>
            </a:pPr>
            <a:r>
              <a:rPr lang="es-CO" sz="2600" b="1" dirty="0" smtClean="0"/>
              <a:t>Dificultades</a:t>
            </a:r>
          </a:p>
          <a:p>
            <a:r>
              <a:rPr lang="es-CO" sz="2600" dirty="0" smtClean="0"/>
              <a:t>Aparte </a:t>
            </a:r>
            <a:r>
              <a:rPr lang="es-CO" sz="2600" dirty="0"/>
              <a:t>de reconocer los objetos se debe distinguir la relación entre los </a:t>
            </a:r>
            <a:r>
              <a:rPr lang="es-CO" sz="2600" dirty="0" smtClean="0"/>
              <a:t>mismos</a:t>
            </a:r>
          </a:p>
          <a:p>
            <a:r>
              <a:rPr lang="es-CO" sz="2600" dirty="0" smtClean="0"/>
              <a:t>Atributos y </a:t>
            </a:r>
            <a:r>
              <a:rPr lang="es-CO" sz="2600" dirty="0"/>
              <a:t>actividades con las que están relacionados necesitan ser </a:t>
            </a:r>
            <a:r>
              <a:rPr lang="es-CO" sz="2600" dirty="0" smtClean="0"/>
              <a:t>conocidas</a:t>
            </a:r>
          </a:p>
        </p:txBody>
      </p:sp>
    </p:spTree>
    <p:extLst>
      <p:ext uri="{BB962C8B-B14F-4D97-AF65-F5344CB8AC3E}">
        <p14:creationId xmlns:p14="http://schemas.microsoft.com/office/powerpoint/2010/main" val="38294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ttps://gigaom.com/wp-content/uploads/sites/1/2014/11/stcnrn-640x365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8"/>
          <a:stretch/>
        </p:blipFill>
        <p:spPr bwMode="auto">
          <a:xfrm>
            <a:off x="6584896" y="1998577"/>
            <a:ext cx="4225268" cy="4222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696149" y="2711326"/>
            <a:ext cx="5293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+mj-lt"/>
                <a:ea typeface="Times New Roman" panose="02020603050405020304" pitchFamily="18" charset="0"/>
              </a:rPr>
              <a:t>Ejemplo de imagines con descripción generada</a:t>
            </a:r>
          </a:p>
          <a:p>
            <a:r>
              <a:rPr lang="es-CO" sz="2000" dirty="0" smtClean="0">
                <a:latin typeface="+mj-lt"/>
                <a:ea typeface="Times New Roman" panose="02020603050405020304" pitchFamily="18" charset="0"/>
              </a:rPr>
              <a:t>Grupo de investigación de Stanford</a:t>
            </a:r>
            <a:endParaRPr lang="es-CO" sz="2000" dirty="0">
              <a:latin typeface="+mj-l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0620" y="6426559"/>
            <a:ext cx="6484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Tomado de </a:t>
            </a:r>
            <a:r>
              <a:rPr lang="en-US" sz="1400" u="sng" dirty="0">
                <a:latin typeface="Arial" panose="020B0604020202020204" pitchFamily="34" charset="0"/>
              </a:rPr>
              <a:t>http://cs.stanford.edu/people/karpathy/deepimagesent/devisagen.pdf</a:t>
            </a:r>
            <a:endParaRPr lang="en-US" sz="1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Trabajos Relacionados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865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http://idealog.co.nz/media/VERSIONS/images/google_950x700--upscal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57"/>
          <a:stretch/>
        </p:blipFill>
        <p:spPr bwMode="auto">
          <a:xfrm>
            <a:off x="376745" y="471487"/>
            <a:ext cx="5603431" cy="45577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 descr="http://www.dataversity.net/wp-content/uploads/2014/11/google.jpg?x2305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0" t="34692" r="3276" b="5460"/>
          <a:stretch/>
        </p:blipFill>
        <p:spPr bwMode="auto">
          <a:xfrm>
            <a:off x="6225095" y="471487"/>
            <a:ext cx="5662105" cy="45577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6745" y="5417927"/>
            <a:ext cx="86794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CO" sz="2000" dirty="0" smtClean="0">
                <a:latin typeface="+mj-lt"/>
                <a:ea typeface="Times New Roman" panose="02020603050405020304" pitchFamily="18" charset="0"/>
              </a:rPr>
              <a:t>Ejemplos de imágenes con descripciones generadas y clasificadas por personas </a:t>
            </a:r>
          </a:p>
          <a:p>
            <a:pPr algn="just">
              <a:spcAft>
                <a:spcPts val="0"/>
              </a:spcAft>
            </a:pPr>
            <a:r>
              <a:rPr lang="es-CO" sz="2000" dirty="0" smtClean="0">
                <a:latin typeface="+mj-lt"/>
                <a:ea typeface="Times New Roman" panose="02020603050405020304" pitchFamily="18" charset="0"/>
              </a:rPr>
              <a:t>Grupo de investigación de Google</a:t>
            </a:r>
            <a:endParaRPr lang="es-CO" sz="2000" dirty="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0620" y="6426559"/>
            <a:ext cx="8349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Tomado de </a:t>
            </a:r>
            <a:r>
              <a:rPr lang="en-US" sz="1400" u="sng" dirty="0">
                <a:latin typeface="Arial" panose="020B0604020202020204" pitchFamily="34" charset="0"/>
              </a:rPr>
              <a:t>http://www.dataversity.net/google-researchers-use-end-end-neural-network-caption-pictures/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48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528034" y="530490"/>
            <a:ext cx="10877550" cy="4479391"/>
          </a:xfrm>
        </p:spPr>
        <p:txBody>
          <a:bodyPr>
            <a:normAutofit/>
          </a:bodyPr>
          <a:lstStyle/>
          <a:p>
            <a:pPr algn="just"/>
            <a:r>
              <a:rPr lang="es-CO" sz="2400" dirty="0" smtClean="0"/>
              <a:t>En los estudios los investigadores usualmente emplean diferentes </a:t>
            </a:r>
            <a:r>
              <a:rPr lang="es-CO" sz="2400" dirty="0" err="1" smtClean="0"/>
              <a:t>datasets</a:t>
            </a:r>
            <a:r>
              <a:rPr lang="es-CO" sz="2400" dirty="0" smtClean="0"/>
              <a:t> para validar la eficacia de su modelo. </a:t>
            </a:r>
          </a:p>
          <a:p>
            <a:pPr algn="just"/>
            <a:r>
              <a:rPr lang="es-CO" sz="2400" dirty="0" smtClean="0"/>
              <a:t>Entre más grandes sean los </a:t>
            </a:r>
            <a:r>
              <a:rPr lang="es-CO" sz="2400" dirty="0" err="1" smtClean="0"/>
              <a:t>datasets</a:t>
            </a:r>
            <a:r>
              <a:rPr lang="es-CO" sz="2400" dirty="0" smtClean="0"/>
              <a:t> mayor capacidad de dar mejores y más textos. </a:t>
            </a:r>
          </a:p>
          <a:p>
            <a:pPr algn="just"/>
            <a:r>
              <a:rPr lang="es-CO" sz="2400" dirty="0" smtClean="0"/>
              <a:t>Otro punto importante: el poder de las redes que usan.</a:t>
            </a:r>
            <a:endParaRPr lang="es-CO" sz="2400" b="0" dirty="0" smtClean="0">
              <a:effectLst/>
            </a:endParaRPr>
          </a:p>
          <a:p>
            <a:pPr algn="just"/>
            <a:r>
              <a:rPr lang="es-CO" sz="2400" dirty="0" smtClean="0"/>
              <a:t>Hay varias formas de generar las descripciones de imágenes. </a:t>
            </a:r>
            <a:endParaRPr lang="es-CO" sz="2400" dirty="0" smtClean="0"/>
          </a:p>
          <a:p>
            <a:pPr marL="228600" lvl="1" indent="0" algn="just">
              <a:buNone/>
            </a:pPr>
            <a:r>
              <a:rPr lang="es-CO" dirty="0" smtClean="0"/>
              <a:t>- Algunos métodos dividen las frases en partes y luego cada parte se asocia a un objeto o atributo, similar a rellenar plantillas.</a:t>
            </a:r>
          </a:p>
          <a:p>
            <a:pPr marL="228600" lvl="1" indent="0" algn="just">
              <a:buNone/>
            </a:pPr>
            <a:r>
              <a:rPr lang="es-CO" dirty="0" smtClean="0"/>
              <a:t>- Otros </a:t>
            </a:r>
            <a:r>
              <a:rPr lang="es-CO" dirty="0" smtClean="0"/>
              <a:t>métodos usan una densidad de probabilidad que permite generar frases más flexibles y con mejor estructura, como las máquinas de Deep </a:t>
            </a:r>
            <a:r>
              <a:rPr lang="es-CO" dirty="0" err="1" smtClean="0"/>
              <a:t>Boltzmann</a:t>
            </a:r>
            <a:r>
              <a:rPr lang="es-CO" dirty="0" smtClean="0"/>
              <a:t>.</a:t>
            </a:r>
            <a:endParaRPr lang="es-CO" b="0" dirty="0" smtClean="0">
              <a:effectLst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0620" y="6426559"/>
            <a:ext cx="375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Tomado de </a:t>
            </a:r>
            <a:r>
              <a:rPr lang="en-US" sz="1400" u="sng" dirty="0">
                <a:latin typeface="Arial" panose="020B0604020202020204" pitchFamily="34" charset="0"/>
              </a:rPr>
              <a:t>https://arxiv.org/pdf/1410.1090.pdf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635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52632" y="214321"/>
            <a:ext cx="106298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 smtClean="0"/>
              <a:t>El oficial Microsoft COCO </a:t>
            </a:r>
            <a:r>
              <a:rPr lang="es-CO" sz="2000" b="1" dirty="0" err="1" smtClean="0"/>
              <a:t>Benchmark</a:t>
            </a:r>
            <a:endParaRPr lang="es-CO" sz="2000" b="1" dirty="0" smtClean="0"/>
          </a:p>
          <a:p>
            <a:r>
              <a:rPr lang="es-CO" sz="2000" dirty="0" smtClean="0"/>
              <a:t>-Genera descripciones con una calidad igual o mejor que las creadas por personas, un 34% de las veces. </a:t>
            </a:r>
          </a:p>
          <a:p>
            <a:r>
              <a:rPr lang="es-CO" sz="2000" dirty="0" smtClean="0"/>
              <a:t>-Al probarse con el método de evaluación BLEU-4 , obtienen una calificación de 29,1% .</a:t>
            </a:r>
            <a:r>
              <a:rPr lang="es-CO" sz="1600" dirty="0" smtClean="0"/>
              <a:t/>
            </a:r>
            <a:br>
              <a:rPr lang="es-CO" sz="1600" dirty="0" smtClean="0"/>
            </a:br>
            <a:endParaRPr lang="en-US" sz="1600" dirty="0"/>
          </a:p>
        </p:txBody>
      </p:sp>
      <p:pic>
        <p:nvPicPr>
          <p:cNvPr id="3074" name="Picture 2" descr="https://lh3.googleusercontent.com/uDzWJXUtN6bOwwFdKFW7n5fnsYDHMMh1AkEUjme06AKX1gM3oHNZ-K2w6rIDMRFJajhDiiIFn_9O5LcL8LpcPvT3Y1EMnfrKPTWfDEnvGhqSl1N5PSr7dcIgzOZEriVZW1WnNGT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593" y="1926994"/>
            <a:ext cx="4030732" cy="468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00620" y="6426559"/>
            <a:ext cx="3791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Tomado de </a:t>
            </a:r>
            <a:r>
              <a:rPr lang="en-US" sz="1400" u="sng" dirty="0">
                <a:latin typeface="Arial" panose="020B0604020202020204" pitchFamily="34" charset="0"/>
              </a:rPr>
              <a:t>https://arxiv.org/pdf/1411.4952.pdf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21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360152109"/>
              </p:ext>
            </p:extLst>
          </p:nvPr>
        </p:nvGraphicFramePr>
        <p:xfrm>
          <a:off x="916432" y="2060620"/>
          <a:ext cx="10166096" cy="4636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51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52" y="2628227"/>
            <a:ext cx="8022048" cy="3285047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Implementación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181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Con band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118</TotalTime>
  <Words>575</Words>
  <Application>Microsoft Office PowerPoint</Application>
  <PresentationFormat>Panorámica</PresentationFormat>
  <Paragraphs>84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Adobe Gothic Std B</vt:lpstr>
      <vt:lpstr>Arial</vt:lpstr>
      <vt:lpstr>Calibri</vt:lpstr>
      <vt:lpstr>CMS</vt:lpstr>
      <vt:lpstr>Corbel</vt:lpstr>
      <vt:lpstr>Times New Roman</vt:lpstr>
      <vt:lpstr>Wingdings</vt:lpstr>
      <vt:lpstr>Con bandas</vt:lpstr>
      <vt:lpstr>Presentación de PowerPoint</vt:lpstr>
      <vt:lpstr>Presentación de PowerPoint</vt:lpstr>
      <vt:lpstr>Aplicaciones</vt:lpstr>
      <vt:lpstr>Trabajos Relacionados</vt:lpstr>
      <vt:lpstr>Presentación de PowerPoint</vt:lpstr>
      <vt:lpstr>Presentación de PowerPoint</vt:lpstr>
      <vt:lpstr>Presentación de PowerPoint</vt:lpstr>
      <vt:lpstr>OBJETIVOS</vt:lpstr>
      <vt:lpstr>Implementación</vt:lpstr>
      <vt:lpstr>¿Por qué show and tell?</vt:lpstr>
      <vt:lpstr>LSMT</vt:lpstr>
      <vt:lpstr>Presentación de PowerPoint</vt:lpstr>
      <vt:lpstr>Métricas</vt:lpstr>
      <vt:lpstr>M3 – Promedio de exactitud</vt:lpstr>
      <vt:lpstr>Resultado de tiempo</vt:lpstr>
      <vt:lpstr>Flickr 8K</vt:lpstr>
      <vt:lpstr>Pascal</vt:lpstr>
      <vt:lpstr>MS COCO</vt:lpstr>
      <vt:lpstr>Por mejorar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Sorelys Sandoval</cp:lastModifiedBy>
  <cp:revision>16</cp:revision>
  <dcterms:created xsi:type="dcterms:W3CDTF">2017-05-22T23:23:34Z</dcterms:created>
  <dcterms:modified xsi:type="dcterms:W3CDTF">2017-05-23T01:32:00Z</dcterms:modified>
</cp:coreProperties>
</file>